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13004800" cy="9753600"/>
  <p:notesSz cx="6858000" cy="9144000"/>
  <p:defaultTextStyle>
    <a:lvl1pPr algn="ctr" defTabSz="584200">
      <a:defRPr sz="4000">
        <a:solidFill>
          <a:srgbClr val="728FBC"/>
        </a:solidFill>
        <a:latin typeface="+mn-lt"/>
        <a:ea typeface="+mn-ea"/>
        <a:cs typeface="+mn-cs"/>
        <a:sym typeface="Palatino"/>
      </a:defRPr>
    </a:lvl1pPr>
    <a:lvl2pPr indent="342900" algn="ctr" defTabSz="584200">
      <a:defRPr sz="4000">
        <a:solidFill>
          <a:srgbClr val="728FBC"/>
        </a:solidFill>
        <a:latin typeface="+mn-lt"/>
        <a:ea typeface="+mn-ea"/>
        <a:cs typeface="+mn-cs"/>
        <a:sym typeface="Palatino"/>
      </a:defRPr>
    </a:lvl2pPr>
    <a:lvl3pPr indent="685800" algn="ctr" defTabSz="584200">
      <a:defRPr sz="4000">
        <a:solidFill>
          <a:srgbClr val="728FBC"/>
        </a:solidFill>
        <a:latin typeface="+mn-lt"/>
        <a:ea typeface="+mn-ea"/>
        <a:cs typeface="+mn-cs"/>
        <a:sym typeface="Palatino"/>
      </a:defRPr>
    </a:lvl3pPr>
    <a:lvl4pPr indent="1028700" algn="ctr" defTabSz="584200">
      <a:defRPr sz="4000">
        <a:solidFill>
          <a:srgbClr val="728FBC"/>
        </a:solidFill>
        <a:latin typeface="+mn-lt"/>
        <a:ea typeface="+mn-ea"/>
        <a:cs typeface="+mn-cs"/>
        <a:sym typeface="Palatino"/>
      </a:defRPr>
    </a:lvl4pPr>
    <a:lvl5pPr indent="1371600" algn="ctr" defTabSz="584200">
      <a:defRPr sz="4000">
        <a:solidFill>
          <a:srgbClr val="728FBC"/>
        </a:solidFill>
        <a:latin typeface="+mn-lt"/>
        <a:ea typeface="+mn-ea"/>
        <a:cs typeface="+mn-cs"/>
        <a:sym typeface="Palatino"/>
      </a:defRPr>
    </a:lvl5pPr>
    <a:lvl6pPr indent="1714500" algn="ctr" defTabSz="584200">
      <a:defRPr sz="4000">
        <a:solidFill>
          <a:srgbClr val="728FBC"/>
        </a:solidFill>
        <a:latin typeface="+mn-lt"/>
        <a:ea typeface="+mn-ea"/>
        <a:cs typeface="+mn-cs"/>
        <a:sym typeface="Palatino"/>
      </a:defRPr>
    </a:lvl6pPr>
    <a:lvl7pPr indent="2057400" algn="ctr" defTabSz="584200">
      <a:defRPr sz="4000">
        <a:solidFill>
          <a:srgbClr val="728FBC"/>
        </a:solidFill>
        <a:latin typeface="+mn-lt"/>
        <a:ea typeface="+mn-ea"/>
        <a:cs typeface="+mn-cs"/>
        <a:sym typeface="Palatino"/>
      </a:defRPr>
    </a:lvl7pPr>
    <a:lvl8pPr indent="2400300" algn="ctr" defTabSz="584200">
      <a:defRPr sz="4000">
        <a:solidFill>
          <a:srgbClr val="728FBC"/>
        </a:solidFill>
        <a:latin typeface="+mn-lt"/>
        <a:ea typeface="+mn-ea"/>
        <a:cs typeface="+mn-cs"/>
        <a:sym typeface="Palatino"/>
      </a:defRPr>
    </a:lvl8pPr>
    <a:lvl9pPr indent="2743200" algn="ctr" defTabSz="584200">
      <a:defRPr sz="4000">
        <a:solidFill>
          <a:srgbClr val="728FBC"/>
        </a:solidFill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728FBC"/>
        </a:fontRef>
        <a:srgbClr val="728FBC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7E4F3">
              <a:alpha val="4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6" autoAdjust="0"/>
  </p:normalViewPr>
  <p:slideViewPr>
    <p:cSldViewPr>
      <p:cViewPr varScale="1">
        <p:scale>
          <a:sx n="69" d="100"/>
          <a:sy n="69" d="100"/>
        </p:scale>
        <p:origin x="360" y="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728003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副標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44500" y="3175000"/>
            <a:ext cx="12115800" cy="20447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44500" y="5346700"/>
            <a:ext cx="12115800" cy="12319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1pPr>
            <a:lvl2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2pPr>
            <a:lvl3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3pPr>
            <a:lvl4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4pPr>
            <a:lvl5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44500" y="2374900"/>
            <a:ext cx="6565900" cy="6502400"/>
          </a:xfrm>
          <a:prstGeom prst="rect">
            <a:avLst/>
          </a:prstGeom>
        </p:spPr>
        <p:txBody>
          <a:bodyPr/>
          <a:lstStyle>
            <a:lvl1pPr marL="838946" indent="-356346">
              <a:spcBef>
                <a:spcPts val="4500"/>
              </a:spcBef>
              <a:buBlip>
                <a:blip r:embed="rId2"/>
              </a:buBlip>
              <a:tabLst>
                <a:tab pos="1473200" algn="l"/>
              </a:tabLst>
              <a:defRPr sz="3400"/>
            </a:lvl1pPr>
            <a:lvl2pPr marL="1296146" indent="-356346">
              <a:spcBef>
                <a:spcPts val="4500"/>
              </a:spcBef>
              <a:buBlip>
                <a:blip r:embed="rId2"/>
              </a:buBlip>
              <a:tabLst>
                <a:tab pos="1930400" algn="l"/>
              </a:tabLst>
              <a:defRPr sz="3400"/>
            </a:lvl2pPr>
            <a:lvl3pPr marL="1740646" indent="-356346">
              <a:spcBef>
                <a:spcPts val="4500"/>
              </a:spcBef>
              <a:buBlip>
                <a:blip r:embed="rId2"/>
              </a:buBlip>
              <a:tabLst>
                <a:tab pos="2374900" algn="l"/>
              </a:tabLst>
              <a:defRPr sz="3400"/>
            </a:lvl3pPr>
            <a:lvl4pPr marL="2197846" indent="-356346">
              <a:spcBef>
                <a:spcPts val="4500"/>
              </a:spcBef>
              <a:buBlip>
                <a:blip r:embed="rId2"/>
              </a:buBlip>
              <a:tabLst>
                <a:tab pos="2832100" algn="l"/>
              </a:tabLst>
              <a:defRPr sz="3400"/>
            </a:lvl4pPr>
            <a:lvl5pPr marL="2655046" indent="-356346">
              <a:spcBef>
                <a:spcPts val="4500"/>
              </a:spcBef>
              <a:buBlip>
                <a:blip r:embed="rId2"/>
              </a:buBlip>
              <a:tabLst>
                <a:tab pos="3289300" algn="l"/>
              </a:tabLst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 - 左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44500" y="2374900"/>
            <a:ext cx="6565900" cy="6502400"/>
          </a:xfrm>
          <a:prstGeom prst="rect">
            <a:avLst/>
          </a:prstGeom>
        </p:spPr>
        <p:txBody>
          <a:bodyPr/>
          <a:lstStyle>
            <a:lvl1pPr marL="838946" indent="-356346">
              <a:spcBef>
                <a:spcPts val="4500"/>
              </a:spcBef>
              <a:buBlip>
                <a:blip r:embed="rId2"/>
              </a:buBlip>
              <a:tabLst>
                <a:tab pos="1473200" algn="l"/>
              </a:tabLst>
              <a:defRPr sz="3400"/>
            </a:lvl1pPr>
            <a:lvl2pPr marL="1296146" indent="-356346">
              <a:spcBef>
                <a:spcPts val="4500"/>
              </a:spcBef>
              <a:buBlip>
                <a:blip r:embed="rId2"/>
              </a:buBlip>
              <a:tabLst>
                <a:tab pos="1930400" algn="l"/>
              </a:tabLst>
              <a:defRPr sz="3400"/>
            </a:lvl2pPr>
            <a:lvl3pPr marL="1740646" indent="-356346">
              <a:spcBef>
                <a:spcPts val="4500"/>
              </a:spcBef>
              <a:buBlip>
                <a:blip r:embed="rId2"/>
              </a:buBlip>
              <a:tabLst>
                <a:tab pos="2374900" algn="l"/>
              </a:tabLst>
              <a:defRPr sz="3400"/>
            </a:lvl3pPr>
            <a:lvl4pPr marL="2197846" indent="-356346">
              <a:spcBef>
                <a:spcPts val="4500"/>
              </a:spcBef>
              <a:buBlip>
                <a:blip r:embed="rId2"/>
              </a:buBlip>
              <a:tabLst>
                <a:tab pos="2832100" algn="l"/>
              </a:tabLst>
              <a:defRPr sz="3400"/>
            </a:lvl4pPr>
            <a:lvl5pPr marL="2655046" indent="-356346">
              <a:spcBef>
                <a:spcPts val="4500"/>
              </a:spcBef>
              <a:buBlip>
                <a:blip r:embed="rId2"/>
              </a:buBlip>
              <a:tabLst>
                <a:tab pos="3289300" algn="l"/>
              </a:tabLst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 - 右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772400" y="2374900"/>
            <a:ext cx="4787900" cy="6502400"/>
          </a:xfrm>
          <a:prstGeom prst="rect">
            <a:avLst/>
          </a:prstGeom>
        </p:spPr>
        <p:txBody>
          <a:bodyPr/>
          <a:lstStyle>
            <a:lvl1pPr marL="838946" indent="-356346">
              <a:spcBef>
                <a:spcPts val="4500"/>
              </a:spcBef>
              <a:buBlip>
                <a:blip r:embed="rId2"/>
              </a:buBlip>
              <a:tabLst>
                <a:tab pos="1473200" algn="l"/>
              </a:tabLst>
              <a:defRPr sz="3400"/>
            </a:lvl1pPr>
            <a:lvl2pPr marL="1296146" indent="-356346">
              <a:spcBef>
                <a:spcPts val="4500"/>
              </a:spcBef>
              <a:buBlip>
                <a:blip r:embed="rId2"/>
              </a:buBlip>
              <a:tabLst>
                <a:tab pos="1930400" algn="l"/>
              </a:tabLst>
              <a:defRPr sz="3400"/>
            </a:lvl2pPr>
            <a:lvl3pPr marL="1740646" indent="-356346">
              <a:spcBef>
                <a:spcPts val="4500"/>
              </a:spcBef>
              <a:buBlip>
                <a:blip r:embed="rId2"/>
              </a:buBlip>
              <a:tabLst>
                <a:tab pos="2374900" algn="l"/>
              </a:tabLst>
              <a:defRPr sz="3400"/>
            </a:lvl3pPr>
            <a:lvl4pPr marL="2197846" indent="-356346">
              <a:spcBef>
                <a:spcPts val="4500"/>
              </a:spcBef>
              <a:buBlip>
                <a:blip r:embed="rId2"/>
              </a:buBlip>
              <a:tabLst>
                <a:tab pos="2832100" algn="l"/>
              </a:tabLst>
              <a:defRPr sz="3400"/>
            </a:lvl4pPr>
            <a:lvl5pPr marL="2655046" indent="-356346">
              <a:spcBef>
                <a:spcPts val="4500"/>
              </a:spcBef>
              <a:buBlip>
                <a:blip r:embed="rId2"/>
              </a:buBlip>
              <a:tabLst>
                <a:tab pos="3289300" algn="l"/>
              </a:tabLst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tabLst>
                <a:tab pos="1524000" algn="l"/>
              </a:tabLst>
            </a:lvl1pPr>
            <a:lvl2pPr>
              <a:buBlip>
                <a:blip r:embed="rId2"/>
              </a:buBlip>
              <a:tabLst>
                <a:tab pos="1981200" algn="l"/>
              </a:tabLst>
            </a:lvl2pPr>
            <a:lvl3pPr>
              <a:buBlip>
                <a:blip r:embed="rId2"/>
              </a:buBlip>
              <a:tabLst>
                <a:tab pos="2425700" algn="l"/>
              </a:tabLst>
            </a:lvl3pPr>
            <a:lvl4pPr>
              <a:buBlip>
                <a:blip r:embed="rId2"/>
              </a:buBlip>
              <a:tabLst>
                <a:tab pos="2882900" algn="l"/>
              </a:tabLst>
            </a:lvl4pPr>
            <a:lvl5pPr>
              <a:buBlip>
                <a:blip r:embed="rId2"/>
              </a:buBlip>
              <a:tabLst>
                <a:tab pos="3340100" algn="l"/>
              </a:tabLst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 - 2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605790" anchor="t"/>
          <a:lstStyle>
            <a:lvl1pPr marL="838946" indent="-356346">
              <a:spcBef>
                <a:spcPts val="4500"/>
              </a:spcBef>
              <a:buBlip>
                <a:blip r:embed="rId2"/>
              </a:buBlip>
              <a:tabLst>
                <a:tab pos="1473200" algn="l"/>
              </a:tabLst>
              <a:defRPr sz="3400"/>
            </a:lvl1pPr>
            <a:lvl2pPr marL="1296146" indent="-356346">
              <a:spcBef>
                <a:spcPts val="4500"/>
              </a:spcBef>
              <a:buBlip>
                <a:blip r:embed="rId2"/>
              </a:buBlip>
              <a:tabLst>
                <a:tab pos="1930400" algn="l"/>
              </a:tabLst>
              <a:defRPr sz="3400"/>
            </a:lvl2pPr>
            <a:lvl3pPr marL="1740646" indent="-356346">
              <a:spcBef>
                <a:spcPts val="4500"/>
              </a:spcBef>
              <a:buBlip>
                <a:blip r:embed="rId2"/>
              </a:buBlip>
              <a:tabLst>
                <a:tab pos="2374900" algn="l"/>
              </a:tabLst>
              <a:defRPr sz="3400"/>
            </a:lvl3pPr>
            <a:lvl4pPr marL="2197846" indent="-356346">
              <a:spcBef>
                <a:spcPts val="4500"/>
              </a:spcBef>
              <a:buBlip>
                <a:blip r:embed="rId2"/>
              </a:buBlip>
              <a:tabLst>
                <a:tab pos="2832100" algn="l"/>
              </a:tabLst>
              <a:defRPr sz="3400"/>
            </a:lvl4pPr>
            <a:lvl5pPr marL="2655046" indent="-356346">
              <a:spcBef>
                <a:spcPts val="4500"/>
              </a:spcBef>
              <a:buBlip>
                <a:blip r:embed="rId2"/>
              </a:buBlip>
              <a:tabLst>
                <a:tab pos="3289300" algn="l"/>
              </a:tabLst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44500" y="1270000"/>
            <a:ext cx="12115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000"/>
              </a:spcBef>
              <a:buBlip>
                <a:blip r:embed="rId3"/>
              </a:buBlip>
              <a:tabLst>
                <a:tab pos="1524000" algn="l"/>
              </a:tabLst>
            </a:lvl1pPr>
            <a:lvl2pPr>
              <a:spcBef>
                <a:spcPts val="4000"/>
              </a:spcBef>
              <a:buBlip>
                <a:blip r:embed="rId3"/>
              </a:buBlip>
              <a:tabLst>
                <a:tab pos="1981200" algn="l"/>
              </a:tabLst>
            </a:lvl2pPr>
            <a:lvl3pPr>
              <a:spcBef>
                <a:spcPts val="4000"/>
              </a:spcBef>
              <a:buBlip>
                <a:blip r:embed="rId3"/>
              </a:buBlip>
              <a:tabLst>
                <a:tab pos="2425700" algn="l"/>
              </a:tabLst>
            </a:lvl3pPr>
            <a:lvl4pPr>
              <a:spcBef>
                <a:spcPts val="4000"/>
              </a:spcBef>
              <a:buBlip>
                <a:blip r:embed="rId3"/>
              </a:buBlip>
              <a:tabLst>
                <a:tab pos="2882900" algn="l"/>
              </a:tabLst>
            </a:lvl4pPr>
            <a:lvl5pPr>
              <a:spcBef>
                <a:spcPts val="4000"/>
              </a:spcBef>
              <a:buBlip>
                <a:blip r:embed="rId3"/>
              </a:buBlip>
              <a:tabLst>
                <a:tab pos="3340100" algn="l"/>
              </a:tabLst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 - 中央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44500" y="3175000"/>
            <a:ext cx="12115800" cy="339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橫向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44500" y="6527800"/>
            <a:ext cx="12115800" cy="2222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向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44500" y="1409700"/>
            <a:ext cx="65659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15151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44500" y="4787900"/>
            <a:ext cx="65659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1pPr>
            <a:lvl2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2pPr>
            <a:lvl3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3pPr>
            <a:lvl4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4pPr>
            <a:lvl5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44500" y="152400"/>
            <a:ext cx="12115800" cy="135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44500" y="2374900"/>
            <a:ext cx="12115800" cy="650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5"/>
              </a:buBlip>
              <a:tabLst>
                <a:tab pos="1524000" algn="l"/>
              </a:tabLst>
            </a:lvl1pPr>
            <a:lvl2pPr>
              <a:buBlip>
                <a:blip r:embed="rId15"/>
              </a:buBlip>
              <a:tabLst>
                <a:tab pos="1981200" algn="l"/>
              </a:tabLst>
            </a:lvl2pPr>
            <a:lvl3pPr>
              <a:buBlip>
                <a:blip r:embed="rId15"/>
              </a:buBlip>
              <a:tabLst>
                <a:tab pos="2425700" algn="l"/>
              </a:tabLst>
            </a:lvl3pPr>
            <a:lvl4pPr>
              <a:buBlip>
                <a:blip r:embed="rId15"/>
              </a:buBlip>
              <a:tabLst>
                <a:tab pos="2882900" algn="l"/>
              </a:tabLst>
            </a:lvl4pPr>
            <a:lvl5pPr>
              <a:buBlip>
                <a:blip r:embed="rId15"/>
              </a:buBlip>
              <a:tabLst>
                <a:tab pos="3340100" algn="l"/>
              </a:tabLst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28FBC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800">
          <a:solidFill>
            <a:srgbClr val="515151"/>
          </a:solidFill>
          <a:latin typeface="+mj-lt"/>
          <a:ea typeface="+mj-ea"/>
          <a:cs typeface="+mj-cs"/>
          <a:sym typeface="Herculanum"/>
        </a:defRPr>
      </a:lvl1pPr>
      <a:lvl2pPr indent="228600" algn="ctr" defTabSz="584200">
        <a:defRPr sz="7800">
          <a:solidFill>
            <a:srgbClr val="515151"/>
          </a:solidFill>
          <a:latin typeface="+mj-lt"/>
          <a:ea typeface="+mj-ea"/>
          <a:cs typeface="+mj-cs"/>
          <a:sym typeface="Herculanum"/>
        </a:defRPr>
      </a:lvl2pPr>
      <a:lvl3pPr indent="457200" algn="ctr" defTabSz="584200">
        <a:defRPr sz="7800">
          <a:solidFill>
            <a:srgbClr val="515151"/>
          </a:solidFill>
          <a:latin typeface="+mj-lt"/>
          <a:ea typeface="+mj-ea"/>
          <a:cs typeface="+mj-cs"/>
          <a:sym typeface="Herculanum"/>
        </a:defRPr>
      </a:lvl3pPr>
      <a:lvl4pPr indent="685800" algn="ctr" defTabSz="584200">
        <a:defRPr sz="7800">
          <a:solidFill>
            <a:srgbClr val="515151"/>
          </a:solidFill>
          <a:latin typeface="+mj-lt"/>
          <a:ea typeface="+mj-ea"/>
          <a:cs typeface="+mj-cs"/>
          <a:sym typeface="Herculanum"/>
        </a:defRPr>
      </a:lvl4pPr>
      <a:lvl5pPr indent="914400" algn="ctr" defTabSz="584200">
        <a:defRPr sz="7800">
          <a:solidFill>
            <a:srgbClr val="515151"/>
          </a:solidFill>
          <a:latin typeface="+mj-lt"/>
          <a:ea typeface="+mj-ea"/>
          <a:cs typeface="+mj-cs"/>
          <a:sym typeface="Herculanum"/>
        </a:defRPr>
      </a:lvl5pPr>
      <a:lvl6pPr indent="1143000" algn="ctr" defTabSz="584200">
        <a:defRPr sz="7800">
          <a:solidFill>
            <a:srgbClr val="515151"/>
          </a:solidFill>
          <a:latin typeface="+mj-lt"/>
          <a:ea typeface="+mj-ea"/>
          <a:cs typeface="+mj-cs"/>
          <a:sym typeface="Herculanum"/>
        </a:defRPr>
      </a:lvl6pPr>
      <a:lvl7pPr indent="1371600" algn="ctr" defTabSz="584200">
        <a:defRPr sz="7800">
          <a:solidFill>
            <a:srgbClr val="515151"/>
          </a:solidFill>
          <a:latin typeface="+mj-lt"/>
          <a:ea typeface="+mj-ea"/>
          <a:cs typeface="+mj-cs"/>
          <a:sym typeface="Herculanum"/>
        </a:defRPr>
      </a:lvl7pPr>
      <a:lvl8pPr indent="1600200" algn="ctr" defTabSz="584200">
        <a:defRPr sz="7800">
          <a:solidFill>
            <a:srgbClr val="515151"/>
          </a:solidFill>
          <a:latin typeface="+mj-lt"/>
          <a:ea typeface="+mj-ea"/>
          <a:cs typeface="+mj-cs"/>
          <a:sym typeface="Herculanum"/>
        </a:defRPr>
      </a:lvl8pPr>
      <a:lvl9pPr indent="1828800" algn="ctr" defTabSz="584200">
        <a:defRPr sz="7800">
          <a:solidFill>
            <a:srgbClr val="515151"/>
          </a:solidFill>
          <a:latin typeface="+mj-lt"/>
          <a:ea typeface="+mj-ea"/>
          <a:cs typeface="+mj-cs"/>
          <a:sym typeface="Herculanum"/>
        </a:defRPr>
      </a:lvl9pPr>
    </p:titleStyle>
    <p:bodyStyle>
      <a:lvl1pPr marL="877652" indent="-395052" defTabSz="457200">
        <a:spcBef>
          <a:spcPts val="3000"/>
        </a:spcBef>
        <a:buSzPct val="34000"/>
        <a:buBlip>
          <a:blip r:embed="rId15"/>
        </a:buBlip>
        <a:tabLst>
          <a:tab pos="1524000" algn="l"/>
        </a:tabLst>
        <a:defRPr sz="4200">
          <a:solidFill>
            <a:srgbClr val="728FBC"/>
          </a:solidFill>
          <a:latin typeface="+mn-lt"/>
          <a:ea typeface="+mn-ea"/>
          <a:cs typeface="+mn-cs"/>
          <a:sym typeface="Palatino"/>
        </a:defRPr>
      </a:lvl1pPr>
      <a:lvl2pPr marL="1334852" indent="-395052" defTabSz="457200">
        <a:spcBef>
          <a:spcPts val="3000"/>
        </a:spcBef>
        <a:buSzPct val="34000"/>
        <a:buBlip>
          <a:blip r:embed="rId15"/>
        </a:buBlip>
        <a:tabLst>
          <a:tab pos="1524000" algn="l"/>
        </a:tabLst>
        <a:defRPr sz="4200">
          <a:solidFill>
            <a:srgbClr val="728FBC"/>
          </a:solidFill>
          <a:latin typeface="+mn-lt"/>
          <a:ea typeface="+mn-ea"/>
          <a:cs typeface="+mn-cs"/>
          <a:sym typeface="Palatino"/>
        </a:defRPr>
      </a:lvl2pPr>
      <a:lvl3pPr marL="1779352" indent="-395052" defTabSz="457200">
        <a:spcBef>
          <a:spcPts val="3000"/>
        </a:spcBef>
        <a:buSzPct val="34000"/>
        <a:buBlip>
          <a:blip r:embed="rId15"/>
        </a:buBlip>
        <a:tabLst>
          <a:tab pos="1524000" algn="l"/>
        </a:tabLst>
        <a:defRPr sz="4200">
          <a:solidFill>
            <a:srgbClr val="728FBC"/>
          </a:solidFill>
          <a:latin typeface="+mn-lt"/>
          <a:ea typeface="+mn-ea"/>
          <a:cs typeface="+mn-cs"/>
          <a:sym typeface="Palatino"/>
        </a:defRPr>
      </a:lvl3pPr>
      <a:lvl4pPr marL="2236552" indent="-395052" defTabSz="457200">
        <a:spcBef>
          <a:spcPts val="3000"/>
        </a:spcBef>
        <a:buSzPct val="34000"/>
        <a:buBlip>
          <a:blip r:embed="rId15"/>
        </a:buBlip>
        <a:tabLst>
          <a:tab pos="1524000" algn="l"/>
        </a:tabLst>
        <a:defRPr sz="4200">
          <a:solidFill>
            <a:srgbClr val="728FBC"/>
          </a:solidFill>
          <a:latin typeface="+mn-lt"/>
          <a:ea typeface="+mn-ea"/>
          <a:cs typeface="+mn-cs"/>
          <a:sym typeface="Palatino"/>
        </a:defRPr>
      </a:lvl4pPr>
      <a:lvl5pPr marL="2693752" indent="-395052" defTabSz="457200">
        <a:spcBef>
          <a:spcPts val="3000"/>
        </a:spcBef>
        <a:buSzPct val="34000"/>
        <a:buBlip>
          <a:blip r:embed="rId15"/>
        </a:buBlip>
        <a:tabLst>
          <a:tab pos="1524000" algn="l"/>
        </a:tabLst>
        <a:defRPr sz="4200">
          <a:solidFill>
            <a:srgbClr val="728FBC"/>
          </a:solidFill>
          <a:latin typeface="+mn-lt"/>
          <a:ea typeface="+mn-ea"/>
          <a:cs typeface="+mn-cs"/>
          <a:sym typeface="Palatino"/>
        </a:defRPr>
      </a:lvl5pPr>
      <a:lvl6pPr marL="3049352" indent="-395052" defTabSz="457200">
        <a:spcBef>
          <a:spcPts val="3000"/>
        </a:spcBef>
        <a:buSzPct val="34000"/>
        <a:buBlip>
          <a:blip r:embed="rId15"/>
        </a:buBlip>
        <a:tabLst>
          <a:tab pos="1524000" algn="l"/>
        </a:tabLst>
        <a:defRPr sz="4200">
          <a:solidFill>
            <a:srgbClr val="728FBC"/>
          </a:solidFill>
          <a:latin typeface="+mn-lt"/>
          <a:ea typeface="+mn-ea"/>
          <a:cs typeface="+mn-cs"/>
          <a:sym typeface="Palatino"/>
        </a:defRPr>
      </a:lvl6pPr>
      <a:lvl7pPr marL="3404952" indent="-395052" defTabSz="457200">
        <a:spcBef>
          <a:spcPts val="3000"/>
        </a:spcBef>
        <a:buSzPct val="34000"/>
        <a:buBlip>
          <a:blip r:embed="rId15"/>
        </a:buBlip>
        <a:tabLst>
          <a:tab pos="1524000" algn="l"/>
        </a:tabLst>
        <a:defRPr sz="4200">
          <a:solidFill>
            <a:srgbClr val="728FBC"/>
          </a:solidFill>
          <a:latin typeface="+mn-lt"/>
          <a:ea typeface="+mn-ea"/>
          <a:cs typeface="+mn-cs"/>
          <a:sym typeface="Palatino"/>
        </a:defRPr>
      </a:lvl7pPr>
      <a:lvl8pPr marL="3760552" indent="-395052" defTabSz="457200">
        <a:spcBef>
          <a:spcPts val="3000"/>
        </a:spcBef>
        <a:buSzPct val="34000"/>
        <a:buBlip>
          <a:blip r:embed="rId15"/>
        </a:buBlip>
        <a:tabLst>
          <a:tab pos="1524000" algn="l"/>
        </a:tabLst>
        <a:defRPr sz="4200">
          <a:solidFill>
            <a:srgbClr val="728FBC"/>
          </a:solidFill>
          <a:latin typeface="+mn-lt"/>
          <a:ea typeface="+mn-ea"/>
          <a:cs typeface="+mn-cs"/>
          <a:sym typeface="Palatino"/>
        </a:defRPr>
      </a:lvl8pPr>
      <a:lvl9pPr marL="4116152" indent="-395052" defTabSz="457200">
        <a:spcBef>
          <a:spcPts val="3000"/>
        </a:spcBef>
        <a:buSzPct val="34000"/>
        <a:buBlip>
          <a:blip r:embed="rId15"/>
        </a:buBlip>
        <a:tabLst>
          <a:tab pos="1524000" algn="l"/>
        </a:tabLst>
        <a:defRPr sz="4200">
          <a:solidFill>
            <a:srgbClr val="728FBC"/>
          </a:solidFill>
          <a:latin typeface="+mn-lt"/>
          <a:ea typeface="+mn-ea"/>
          <a:cs typeface="+mn-cs"/>
          <a:sym typeface="Palatino"/>
        </a:defRPr>
      </a:lvl9pPr>
    </p:bodyStyle>
    <p:otherStyle>
      <a:lvl1pPr algn="ctr" defTabSz="584200">
        <a:defRPr spc="-2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pc="-2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pc="-2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pc="-2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pc="-2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pc="-2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pc="-2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pc="-2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pc="-2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44500" y="3848100"/>
            <a:ext cx="12115800" cy="2044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 dirty="0" err="1">
                <a:solidFill>
                  <a:srgbClr val="515151"/>
                </a:solidFill>
              </a:rPr>
              <a:t>再興小學多元學習活動</a:t>
            </a:r>
            <a:endParaRPr sz="7800" dirty="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 dirty="0" err="1">
                <a:solidFill>
                  <a:srgbClr val="515151"/>
                </a:solidFill>
              </a:rPr>
              <a:t>選組說明</a:t>
            </a:r>
            <a:r>
              <a:rPr sz="7800" dirty="0" smtClean="0">
                <a:solidFill>
                  <a:srgbClr val="515151"/>
                </a:solidFill>
              </a:rPr>
              <a:t>（</a:t>
            </a:r>
            <a:r>
              <a:rPr lang="zh-TW" altLang="en-US" sz="7800" dirty="0" smtClean="0">
                <a:solidFill>
                  <a:srgbClr val="515151"/>
                </a:solidFill>
              </a:rPr>
              <a:t>高</a:t>
            </a:r>
            <a:r>
              <a:rPr sz="7800" dirty="0" err="1" smtClean="0">
                <a:solidFill>
                  <a:srgbClr val="515151"/>
                </a:solidFill>
              </a:rPr>
              <a:t>年級組</a:t>
            </a:r>
            <a:r>
              <a:rPr sz="7800" dirty="0">
                <a:solidFill>
                  <a:srgbClr val="515151"/>
                </a:solidFill>
              </a:rPr>
              <a:t>）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49300" y="7708900"/>
            <a:ext cx="12115800" cy="1231900"/>
          </a:xfrm>
          <a:prstGeom prst="rect">
            <a:avLst/>
          </a:prstGeom>
        </p:spPr>
        <p:txBody>
          <a:bodyPr/>
          <a:lstStyle/>
          <a:p>
            <a:pPr lvl="0">
              <a:tabLst>
                <a:tab pos="838200" algn="l"/>
              </a:tabLst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728FBC"/>
                </a:solidFill>
              </a:rPr>
              <a:t>                                                           </a:t>
            </a:r>
            <a:r>
              <a:rPr sz="3400" dirty="0" err="1">
                <a:solidFill>
                  <a:srgbClr val="728FBC"/>
                </a:solidFill>
              </a:rPr>
              <a:t>學務處訓育組</a:t>
            </a:r>
            <a:endParaRPr sz="3400" dirty="0">
              <a:solidFill>
                <a:srgbClr val="728FBC"/>
              </a:solidFill>
            </a:endParaRPr>
          </a:p>
          <a:p>
            <a:pPr lvl="0">
              <a:tabLst>
                <a:tab pos="838200" algn="l"/>
              </a:tabLst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8FBC"/>
                </a:solidFill>
              </a:rPr>
              <a:t>                                                           </a:t>
            </a:r>
            <a:r>
              <a:rPr sz="3400" smtClean="0">
                <a:solidFill>
                  <a:srgbClr val="728FBC"/>
                </a:solidFill>
              </a:rPr>
              <a:t>10</a:t>
            </a:r>
            <a:r>
              <a:rPr lang="en-US" sz="3400" smtClean="0">
                <a:solidFill>
                  <a:srgbClr val="728FBC"/>
                </a:solidFill>
              </a:rPr>
              <a:t>7</a:t>
            </a:r>
            <a:r>
              <a:rPr sz="3400" smtClean="0">
                <a:solidFill>
                  <a:srgbClr val="728FBC"/>
                </a:solidFill>
              </a:rPr>
              <a:t>.9.</a:t>
            </a:r>
            <a:r>
              <a:rPr lang="en-US" sz="3400" smtClean="0">
                <a:solidFill>
                  <a:srgbClr val="728FBC"/>
                </a:solidFill>
              </a:rPr>
              <a:t>4</a:t>
            </a:r>
            <a:endParaRPr sz="3400" dirty="0">
              <a:solidFill>
                <a:srgbClr val="728FBC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 dirty="0" smtClean="0">
                <a:solidFill>
                  <a:srgbClr val="515151"/>
                </a:solidFill>
              </a:rPr>
              <a:t>組</a:t>
            </a:r>
            <a:r>
              <a:rPr lang="zh-TW" altLang="en-US" sz="7800" dirty="0" smtClean="0">
                <a:solidFill>
                  <a:srgbClr val="515151"/>
                </a:solidFill>
              </a:rPr>
              <a:t>別內容</a:t>
            </a:r>
            <a:endParaRPr sz="7800" dirty="0">
              <a:solidFill>
                <a:srgbClr val="515151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3586"/>
              </p:ext>
            </p:extLst>
          </p:nvPr>
        </p:nvGraphicFramePr>
        <p:xfrm>
          <a:off x="1317824" y="2356520"/>
          <a:ext cx="10009112" cy="5913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8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37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類別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組數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分組名稱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人數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內容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附註</a:t>
                      </a:r>
                      <a:endParaRPr lang="zh-TW" alt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257">
                <a:tc row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體能律動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扯鈴高手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將充滿民俗風格的童玩和技藝，打造一種表演藝術，課程內容包含金蟬脫殼、金雞上架、蜻蜓點水、金蟬蜘蛛結網等。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自備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可第一節課後購買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鈴線材料費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100</a:t>
                      </a: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元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/</a:t>
                      </a: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學年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穿著體育服裝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75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跆拳道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15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以跆拳道課程為基礎，加入遊戲使學習跆拳道的過程變得更加有趣。課程內容包含足技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</a:t>
                      </a: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旋踢、移動步法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+</a:t>
                      </a: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足技運用、太極一章期、末晉級等。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道服自備或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教練可代購</a:t>
                      </a:r>
                      <a:r>
                        <a:rPr lang="en-US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: 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正式道服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長袖</a:t>
                      </a:r>
                      <a:r>
                        <a:rPr lang="en-US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):1200 </a:t>
                      </a:r>
                      <a:r>
                        <a:rPr lang="zh-TW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元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短袖上衣</a:t>
                      </a:r>
                      <a:r>
                        <a:rPr lang="en-US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:350 </a:t>
                      </a:r>
                      <a:r>
                        <a:rPr lang="zh-TW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元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晉級費用</a:t>
                      </a:r>
                      <a:r>
                        <a:rPr lang="en-US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:500</a:t>
                      </a:r>
                      <a:r>
                        <a:rPr lang="zh-TW" sz="1400" kern="100" spc="-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元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4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7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熱力籃球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35-40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加強身體敏捷、協調與平衡能力，透過差異化教學、分組練習，提升心肺功能也打造團隊默契，課程內容包含基本動作教學、個別指導、分組競賽等。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穿著體育服裝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5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8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樂樂棒球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使用特定的泡棉製棒球器材，樂趣化教學，多樣式的玩法，讓學生兼顧運動與安全，培養團隊默契。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穿著體育服裝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5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9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桌球</a:t>
                      </a:r>
                      <a:r>
                        <a:rPr lang="zh-TW" altLang="en-US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好手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透過基本動作訓練，學會使用刀板、正板。上課內容包含發球、推球、削球、切球、抽球、推球、擋球、競賽等。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自備球拍、球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顆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橘黃色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 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穿著體育服裝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562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兒童舞蹈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25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接觸不同舞蹈型態，學習多元豐富的肢體動作，展現自我跳舞風格。課程內容包含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MV</a:t>
                      </a: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舞蹈</a:t>
                      </a:r>
                      <a:r>
                        <a:rPr 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</a:t>
                      </a:r>
                      <a:r>
                        <a:rPr lang="zh-TW" altLang="en-US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街</a:t>
                      </a:r>
                      <a:r>
                        <a:rPr 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舞</a:t>
                      </a: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等。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穿著體育服裝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 dirty="0" smtClean="0">
                <a:solidFill>
                  <a:srgbClr val="515151"/>
                </a:solidFill>
              </a:rPr>
              <a:t>組</a:t>
            </a:r>
            <a:r>
              <a:rPr lang="zh-TW" altLang="en-US" sz="7800" dirty="0" smtClean="0">
                <a:solidFill>
                  <a:srgbClr val="515151"/>
                </a:solidFill>
              </a:rPr>
              <a:t>別內容</a:t>
            </a:r>
            <a:endParaRPr sz="7800" dirty="0">
              <a:solidFill>
                <a:srgbClr val="515151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46392"/>
              </p:ext>
            </p:extLst>
          </p:nvPr>
        </p:nvGraphicFramePr>
        <p:xfrm>
          <a:off x="1245817" y="2284512"/>
          <a:ext cx="10729192" cy="6388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31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391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類別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組數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分組名稱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人數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內容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附註</a:t>
                      </a:r>
                      <a:endParaRPr lang="zh-TW" alt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41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科學益智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11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科學動動手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30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透過小組合作動手組裝、競賽，培養團隊精神與合作默契，課程內容包含航模大賽、無敵氣墊船等。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材料</a:t>
                      </a:r>
                      <a:r>
                        <a:rPr lang="zh-TW" sz="1400" kern="100" spc="-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費</a:t>
                      </a:r>
                      <a:r>
                        <a:rPr lang="en-US" altLang="zh-TW" sz="1400" kern="100" spc="-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2600</a:t>
                      </a:r>
                      <a:r>
                        <a:rPr lang="zh-TW" sz="1400" kern="100" spc="-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元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/</a:t>
                      </a: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學期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12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Scratch</a:t>
                      </a: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遊戲設計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藉由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Scratch</a:t>
                      </a: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由淺入深的帶著孩子做出好玩的遊戲。每堂課導入新的邏輯觀念與多媒體設計，更會運用之所學過的程式方塊，讓孩子做出來的遊戲越來越完整；也鼓勵並引導孩子在遊戲內容中加入自己創意的元素，使遊戲可以更有自己獨一無二的特色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五年級優先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7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13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5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驚喜機器人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35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5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認識簡單的自然、科學及機械發展與應用，課程內容包含程式機器人</a:t>
                      </a:r>
                      <a:r>
                        <a:rPr lang="en-US" sz="135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35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四合</a:t>
                      </a:r>
                      <a:r>
                        <a:rPr lang="en-US" sz="135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zh-TW" sz="135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zh-TW" sz="1350" spc="-2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Palatino"/>
                        </a:rPr>
                        <a:t>材料費</a:t>
                      </a:r>
                      <a:r>
                        <a:rPr lang="en-US" altLang="zh-TW" sz="1350" spc="-2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Palatino"/>
                        </a:rPr>
                        <a:t> 1600</a:t>
                      </a:r>
                      <a:r>
                        <a:rPr lang="zh-TW" altLang="zh-TW" sz="1350" spc="-2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Palatino"/>
                        </a:rPr>
                        <a:t>元</a:t>
                      </a:r>
                      <a:r>
                        <a:rPr lang="en-US" altLang="zh-TW" sz="1350" spc="-2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Palatino"/>
                        </a:rPr>
                        <a:t>/</a:t>
                      </a:r>
                      <a:r>
                        <a:rPr lang="zh-TW" altLang="zh-TW" sz="1350" spc="-2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Palatino"/>
                        </a:rPr>
                        <a:t>學期</a:t>
                      </a:r>
                      <a:endParaRPr lang="zh-TW" sz="1350" kern="100" dirty="0"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8056397"/>
                  </a:ext>
                </a:extLst>
              </a:tr>
              <a:tr h="552197">
                <a:tc row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生活技藝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14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探索遊戲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幼童軍社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24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結合幼童軍活動及探索教育，以遊戲的方式，培養孩子的品格力、合作力、適應力、專注力、創造力及堅毅力。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1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15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創意魔術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25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結合數學、物理 、美勞及化學等課程，透過神秘的魔術表演，啟發學生的學習動機，可程內容包含英雄聯盟、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The haunted deck</a:t>
                      </a: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等。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材料</a:t>
                      </a:r>
                      <a:r>
                        <a:rPr lang="zh-TW" sz="1400" kern="100" spc="-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費</a:t>
                      </a:r>
                      <a:r>
                        <a:rPr lang="en-US" altLang="zh-TW" sz="1400" kern="100" spc="-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1000</a:t>
                      </a:r>
                      <a:r>
                        <a:rPr lang="zh-TW" sz="1400" kern="100" spc="-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元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/</a:t>
                      </a: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學期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7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16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綜合棋藝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30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打造豐富多元的棋藝天地，學習不同棋藝技巧，發揮想像力，提升競爭力。課程內容包含圍棋、象棋。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自備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7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17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桌遊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30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以主題式的課程安排，帶領學生進入桌遊世界，並藉由玩中學的策略，啟發學生創造力與想像力。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材料費</a:t>
                      </a: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400</a:t>
                      </a:r>
                      <a:r>
                        <a:rPr lang="zh-TW" altLang="en-US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元</a:t>
                      </a: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學期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7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18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編織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30</a:t>
                      </a:r>
                      <a:endParaRPr lang="zh-TW" sz="1400" kern="100"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編織是指將線狀或朴狀的材料，經過重複交疊過程，形成平面或立體的技術。棒針編織的紋理，基本上是由正針、反針所組成，完成一個平織或環織的作品。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自備棒針、毛線</a:t>
                      </a:r>
                      <a:r>
                        <a:rPr lang="en-US" altLang="zh-TW" sz="1400" kern="100" dirty="0" smtClean="0"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可第一節課後購買</a:t>
                      </a:r>
                      <a:r>
                        <a:rPr lang="en-US" altLang="zh-TW" sz="1400" kern="100" dirty="0" smtClean="0"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endParaRPr lang="zh-TW" sz="1400" kern="100" dirty="0"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7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19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再興</a:t>
                      </a:r>
                      <a:r>
                        <a:rPr lang="en-US" sz="1400" kern="100"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Talk</a:t>
                      </a:r>
                      <a:r>
                        <a:rPr lang="zh-TW" sz="1400" kern="100"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</a:t>
                      </a:r>
                      <a:endParaRPr lang="zh-TW" sz="1400" kern="100"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透過聲語表表達課程，啟發孩子的聲語表達能力，讓孩子在快樂的氛圍中學會自信表達、自在表達。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9753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選組注意事項</a:t>
            </a:r>
          </a:p>
        </p:txBody>
      </p:sp>
      <p:pic>
        <p:nvPicPr>
          <p:cNvPr id="7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100" y="1776799"/>
            <a:ext cx="9156700" cy="768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 dirty="0" err="1">
                <a:solidFill>
                  <a:srgbClr val="515151"/>
                </a:solidFill>
              </a:rPr>
              <a:t>作業期程</a:t>
            </a:r>
            <a:endParaRPr sz="7800" dirty="0">
              <a:solidFill>
                <a:srgbClr val="515151"/>
              </a:solidFill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741760" y="3768296"/>
            <a:ext cx="2736304" cy="1952308"/>
          </a:xfrm>
          <a:prstGeom prst="roundRect">
            <a:avLst/>
          </a:prstGeom>
          <a:solidFill>
            <a:srgbClr val="7AA9F0">
              <a:alpha val="50000"/>
            </a:srgbClr>
          </a:solidFill>
          <a:ln w="25400" cap="flat">
            <a:solidFill>
              <a:srgbClr val="728FBC">
                <a:alpha val="50000"/>
              </a:srgb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altLang="zh-TW" sz="3600" dirty="0" smtClean="0">
                <a:solidFill>
                  <a:schemeClr val="tx1">
                    <a:lumMod val="75000"/>
                  </a:schemeClr>
                </a:solidFill>
              </a:rPr>
              <a:t>9/4</a:t>
            </a:r>
            <a:r>
              <a:rPr lang="zh-TW" altLang="en-US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zh-TW" sz="3600" dirty="0" smtClean="0">
                <a:solidFill>
                  <a:schemeClr val="tx1">
                    <a:lumMod val="75000"/>
                  </a:schemeClr>
                </a:solidFill>
              </a:rPr>
              <a:t>17:00~</a:t>
            </a:r>
          </a:p>
          <a:p>
            <a:pPr rtl="0" latinLnBrk="1" hangingPunct="0"/>
            <a:r>
              <a:rPr lang="en-US" altLang="zh-TW" sz="3600" dirty="0" smtClean="0">
                <a:solidFill>
                  <a:schemeClr val="tx1">
                    <a:lumMod val="75000"/>
                  </a:schemeClr>
                </a:solidFill>
              </a:rPr>
              <a:t>9/923:00</a:t>
            </a:r>
          </a:p>
          <a:p>
            <a:pPr rtl="0" latinLnBrk="1" hangingPunct="0"/>
            <a:r>
              <a:rPr kumimoji="0" lang="zh-TW" altLang="en-US" sz="3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線上選社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846216" y="4108315"/>
            <a:ext cx="2736304" cy="1339374"/>
          </a:xfrm>
          <a:prstGeom prst="roundRect">
            <a:avLst/>
          </a:prstGeom>
          <a:solidFill>
            <a:srgbClr val="7AA9F0">
              <a:alpha val="50000"/>
            </a:srgbClr>
          </a:solidFill>
          <a:ln w="25400" cap="flat">
            <a:solidFill>
              <a:srgbClr val="728FBC">
                <a:alpha val="50000"/>
              </a:srgb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9/17</a:t>
            </a:r>
            <a:r>
              <a:rPr kumimoji="0" lang="zh-TW" altLang="en-US" sz="36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 </a:t>
            </a:r>
            <a:endParaRPr kumimoji="0" lang="en-US" altLang="zh-TW" sz="3600" b="0" i="0" u="none" strike="noStrike" cap="none" spc="0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組別通知</a:t>
            </a:r>
            <a:endParaRPr kumimoji="0" lang="zh-TW" altLang="en-US" sz="36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166696" y="4114733"/>
            <a:ext cx="2736304" cy="1339374"/>
          </a:xfrm>
          <a:prstGeom prst="roundRect">
            <a:avLst/>
          </a:prstGeom>
          <a:solidFill>
            <a:srgbClr val="7AA9F0">
              <a:alpha val="50000"/>
            </a:srgbClr>
          </a:solidFill>
          <a:ln w="25400" cap="flat">
            <a:solidFill>
              <a:srgbClr val="728FBC">
                <a:alpha val="50000"/>
              </a:srgb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9/20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3600" dirty="0">
                <a:solidFill>
                  <a:schemeClr val="tx1">
                    <a:lumMod val="75000"/>
                  </a:schemeClr>
                </a:solidFill>
              </a:rPr>
              <a:t>正式開課</a:t>
            </a:r>
            <a:endParaRPr kumimoji="0" lang="zh-TW" altLang="en-US" sz="36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FillTx/>
              <a:sym typeface="Palatino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3663578" y="4578150"/>
            <a:ext cx="1008112" cy="458838"/>
          </a:xfrm>
          <a:prstGeom prst="rightArrow">
            <a:avLst/>
          </a:prstGeom>
          <a:solidFill>
            <a:srgbClr val="7AA9F0">
              <a:alpha val="50000"/>
            </a:srgbClr>
          </a:solidFill>
          <a:ln w="25400" cap="flat">
            <a:solidFill>
              <a:srgbClr val="728FBC">
                <a:alpha val="50000"/>
              </a:srgb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7870552" y="4578150"/>
            <a:ext cx="1008112" cy="458838"/>
          </a:xfrm>
          <a:prstGeom prst="rightArrow">
            <a:avLst/>
          </a:prstGeom>
          <a:solidFill>
            <a:srgbClr val="7AA9F0">
              <a:alpha val="50000"/>
            </a:srgbClr>
          </a:solidFill>
          <a:ln w="25400" cap="flat">
            <a:solidFill>
              <a:srgbClr val="728FBC">
                <a:alpha val="50000"/>
              </a:srgb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t-2722079-s1000.jpg"/>
          <p:cNvPicPr/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114300" y="-292100"/>
            <a:ext cx="12763500" cy="1276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632" y="2552700"/>
            <a:ext cx="11768668" cy="353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2455468" y="6261100"/>
            <a:ext cx="9325763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BE2DA4"/>
                </a:solidFill>
                <a:latin typeface="Wawati TC Regular"/>
                <a:ea typeface="Wawati TC Regular"/>
                <a:cs typeface="Wawati TC Regular"/>
                <a:sym typeface="Wawati TC Regular"/>
              </a:rPr>
              <a:t>馬上回家和父母討論吧～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BE2DA4"/>
                </a:solidFill>
                <a:latin typeface="Wawati TC Regular"/>
                <a:ea typeface="Wawati TC Regular"/>
                <a:cs typeface="Wawati TC Regular"/>
                <a:sym typeface="Wawati TC Regular"/>
              </a:rPr>
              <a:t>儘快選組喔！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TW" altLang="en-US" sz="7200" dirty="0">
                <a:solidFill>
                  <a:schemeClr val="tx1">
                    <a:lumMod val="75000"/>
                  </a:schemeClr>
                </a:solidFill>
              </a:rPr>
              <a:t>授課方式</a:t>
            </a:r>
            <a:endParaRPr sz="7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44500" y="2059032"/>
            <a:ext cx="12115800" cy="6502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TW" altLang="en-US" sz="4400" dirty="0">
                <a:solidFill>
                  <a:srgbClr val="728FBC">
                    <a:lumMod val="75000"/>
                  </a:srgbClr>
                </a:solidFill>
              </a:rPr>
              <a:t>上課時間：</a:t>
            </a:r>
            <a:r>
              <a:rPr lang="zh-TW" altLang="en-US" sz="4400" dirty="0" smtClean="0">
                <a:solidFill>
                  <a:srgbClr val="728FBC">
                    <a:lumMod val="75000"/>
                  </a:srgbClr>
                </a:solidFill>
              </a:rPr>
              <a:t>第</a:t>
            </a:r>
            <a:r>
              <a:rPr lang="en-US" altLang="zh-TW" sz="4400" dirty="0" smtClean="0">
                <a:solidFill>
                  <a:srgbClr val="728FBC">
                    <a:lumMod val="75000"/>
                  </a:srgbClr>
                </a:solidFill>
              </a:rPr>
              <a:t>4</a:t>
            </a:r>
            <a:r>
              <a:rPr lang="zh-TW" altLang="en-US" sz="4400" dirty="0" smtClean="0">
                <a:solidFill>
                  <a:srgbClr val="728FBC">
                    <a:lumMod val="75000"/>
                  </a:srgbClr>
                </a:solidFill>
              </a:rPr>
              <a:t>週</a:t>
            </a:r>
            <a:r>
              <a:rPr lang="en-US" altLang="zh-TW" sz="4400" dirty="0">
                <a:solidFill>
                  <a:srgbClr val="728FBC">
                    <a:lumMod val="75000"/>
                  </a:srgbClr>
                </a:solidFill>
              </a:rPr>
              <a:t>~</a:t>
            </a:r>
            <a:r>
              <a:rPr lang="zh-TW" altLang="en-US" sz="4400" dirty="0">
                <a:solidFill>
                  <a:srgbClr val="728FBC">
                    <a:lumMod val="75000"/>
                  </a:srgbClr>
                </a:solidFill>
              </a:rPr>
              <a:t>第</a:t>
            </a:r>
            <a:r>
              <a:rPr lang="en-US" altLang="zh-TW" sz="4400" dirty="0">
                <a:solidFill>
                  <a:srgbClr val="728FBC">
                    <a:lumMod val="75000"/>
                  </a:srgbClr>
                </a:solidFill>
              </a:rPr>
              <a:t>18</a:t>
            </a:r>
            <a:r>
              <a:rPr lang="zh-TW" altLang="en-US" sz="4400" dirty="0">
                <a:solidFill>
                  <a:srgbClr val="728FBC">
                    <a:lumMod val="75000"/>
                  </a:srgbClr>
                </a:solidFill>
              </a:rPr>
              <a:t>週</a:t>
            </a:r>
            <a:r>
              <a:rPr lang="zh-TW" altLang="en-US" sz="4400" dirty="0" smtClean="0">
                <a:solidFill>
                  <a:srgbClr val="728FBC">
                    <a:lumMod val="75000"/>
                  </a:srgbClr>
                </a:solidFill>
              </a:rPr>
              <a:t>每星期四</a:t>
            </a:r>
            <a:r>
              <a:rPr lang="en-US" altLang="zh-TW" sz="4400" dirty="0" smtClean="0">
                <a:solidFill>
                  <a:srgbClr val="728FBC">
                    <a:lumMod val="75000"/>
                  </a:srgbClr>
                </a:solidFill>
              </a:rPr>
              <a:t>1:25pm~2:25pm</a:t>
            </a:r>
            <a:r>
              <a:rPr lang="zh-TW" altLang="en-US" sz="4400" dirty="0" smtClean="0">
                <a:solidFill>
                  <a:srgbClr val="728FBC">
                    <a:lumMod val="75000"/>
                  </a:srgbClr>
                </a:solidFill>
              </a:rPr>
              <a:t>，</a:t>
            </a:r>
            <a:r>
              <a:rPr lang="zh-TW" altLang="en-US" sz="4400" dirty="0">
                <a:solidFill>
                  <a:srgbClr val="728FBC">
                    <a:lumMod val="75000"/>
                  </a:srgbClr>
                </a:solidFill>
              </a:rPr>
              <a:t>室外組別如遇雨則改為室內教室上。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TW" altLang="en-US" sz="4400" dirty="0">
                <a:solidFill>
                  <a:srgbClr val="728FBC">
                    <a:lumMod val="75000"/>
                  </a:srgbClr>
                </a:solidFill>
              </a:rPr>
              <a:t>採線上選組，表單限填一次。上下學期同一組別，不改選。校隊或團練學生不選組。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TW" altLang="en-US" sz="4400" dirty="0">
                <a:solidFill>
                  <a:srgbClr val="728FBC">
                    <a:lumMod val="75000"/>
                  </a:srgbClr>
                </a:solidFill>
              </a:rPr>
              <a:t>本學期共</a:t>
            </a:r>
            <a:r>
              <a:rPr lang="zh-TW" altLang="en-US" sz="4400" dirty="0" smtClean="0">
                <a:solidFill>
                  <a:srgbClr val="728FBC">
                    <a:lumMod val="75000"/>
                  </a:srgbClr>
                </a:solidFill>
              </a:rPr>
              <a:t>上</a:t>
            </a:r>
            <a:r>
              <a:rPr lang="en-US" altLang="zh-TW" sz="4400" dirty="0" smtClean="0">
                <a:solidFill>
                  <a:srgbClr val="728FBC">
                    <a:lumMod val="75000"/>
                  </a:srgbClr>
                </a:solidFill>
              </a:rPr>
              <a:t>15</a:t>
            </a:r>
            <a:r>
              <a:rPr lang="zh-TW" altLang="en-US" sz="4400" dirty="0" smtClean="0">
                <a:solidFill>
                  <a:srgbClr val="728FBC">
                    <a:lumMod val="75000"/>
                  </a:srgbClr>
                </a:solidFill>
              </a:rPr>
              <a:t>週。</a:t>
            </a:r>
            <a:endParaRPr lang="zh-TW" altLang="en-US" sz="4400" dirty="0">
              <a:solidFill>
                <a:srgbClr val="728FBC">
                  <a:lumMod val="75000"/>
                </a:srgb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TW" altLang="en-US" sz="4400" dirty="0">
                <a:solidFill>
                  <a:srgbClr val="728FBC">
                    <a:lumMod val="75000"/>
                  </a:srgbClr>
                </a:solidFill>
              </a:rPr>
              <a:t>教師部分分外聘與內聘教師，部分組別學生需額外繳交材料費</a:t>
            </a:r>
            <a:r>
              <a:rPr lang="zh-TW" altLang="en-US" sz="4400" dirty="0" smtClean="0">
                <a:solidFill>
                  <a:srgbClr val="728FBC">
                    <a:lumMod val="75000"/>
                  </a:srgbClr>
                </a:solidFill>
              </a:rPr>
              <a:t>。</a:t>
            </a:r>
            <a:endParaRPr lang="zh-TW" altLang="en-US" sz="4400" dirty="0">
              <a:solidFill>
                <a:srgbClr val="728FBC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選組時間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159832" indent="-677232">
              <a:buBlip>
                <a:blip r:embed="rId2"/>
              </a:buBlip>
              <a:tabLst>
                <a:tab pos="1524000" algn="l"/>
              </a:tabLst>
              <a:defRPr sz="7200"/>
            </a:lvl1pPr>
          </a:lstStyle>
          <a:p>
            <a:pPr marL="482600" lv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lang="en-US" altLang="zh-TW" sz="4400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107.9.4(</a:t>
            </a:r>
            <a:r>
              <a:rPr lang="zh-TW" altLang="en-US" sz="4400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二</a:t>
            </a:r>
            <a:r>
              <a:rPr lang="en-US" altLang="zh-TW" sz="4400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)17:00</a:t>
            </a:r>
            <a:r>
              <a:rPr lang="zh-TW" altLang="zh-TW" sz="44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起</a:t>
            </a:r>
            <a:r>
              <a:rPr lang="zh-TW" altLang="zh-TW" sz="4400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至</a:t>
            </a:r>
            <a:r>
              <a:rPr lang="en-US" altLang="zh-TW" sz="4400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107.9.9(</a:t>
            </a:r>
            <a:r>
              <a:rPr lang="zh-TW" altLang="en-US" sz="4400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日</a:t>
            </a:r>
            <a:r>
              <a:rPr lang="en-US" altLang="zh-TW" sz="4400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</a:t>
            </a:r>
            <a:r>
              <a:rPr lang="en-US" altLang="zh-TW" sz="44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23:00</a:t>
            </a:r>
            <a:r>
              <a:rPr lang="zh-TW" altLang="zh-TW" sz="44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止</a:t>
            </a:r>
            <a:endParaRPr sz="4400" dirty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選組規則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tabLst>
                <a:tab pos="1524000" algn="l"/>
              </a:tabLst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728FBC"/>
                </a:solidFill>
              </a:rPr>
              <a:t>1.</a:t>
            </a:r>
            <a:r>
              <a:rPr sz="4200" dirty="0" smtClean="0">
                <a:solidFill>
                  <a:srgbClr val="728FBC"/>
                </a:solidFill>
              </a:rPr>
              <a:t>每人請依興趣選填</a:t>
            </a:r>
            <a:r>
              <a:rPr lang="en-US" altLang="zh-TW" sz="4200" dirty="0" smtClean="0">
                <a:solidFill>
                  <a:srgbClr val="728FBC"/>
                </a:solidFill>
              </a:rPr>
              <a:t>10</a:t>
            </a:r>
            <a:r>
              <a:rPr sz="4200" dirty="0" smtClean="0">
                <a:solidFill>
                  <a:srgbClr val="728FBC"/>
                </a:solidFill>
              </a:rPr>
              <a:t>組</a:t>
            </a:r>
            <a:r>
              <a:rPr sz="4200" dirty="0">
                <a:solidFill>
                  <a:srgbClr val="728FBC"/>
                </a:solidFill>
              </a:rPr>
              <a:t>，並排出志願</a:t>
            </a:r>
            <a:r>
              <a:rPr sz="4200" dirty="0" smtClean="0">
                <a:solidFill>
                  <a:srgbClr val="728FBC"/>
                </a:solidFill>
              </a:rPr>
              <a:t>1,2,3…</a:t>
            </a:r>
            <a:r>
              <a:rPr lang="en-US" altLang="zh-TW" sz="4200" dirty="0" smtClean="0">
                <a:solidFill>
                  <a:srgbClr val="728FBC"/>
                </a:solidFill>
              </a:rPr>
              <a:t>10</a:t>
            </a:r>
            <a:r>
              <a:rPr sz="4200" dirty="0" smtClean="0">
                <a:solidFill>
                  <a:srgbClr val="728FBC"/>
                </a:solidFill>
              </a:rPr>
              <a:t>，</a:t>
            </a:r>
            <a:r>
              <a:rPr sz="4200" dirty="0">
                <a:solidFill>
                  <a:srgbClr val="728FBC"/>
                </a:solidFill>
              </a:rPr>
              <a:t>請勿重複選組，若發現重複選填組別狀況，將由學校安排組別。</a:t>
            </a:r>
          </a:p>
          <a:p>
            <a:pPr lvl="0">
              <a:buBlip>
                <a:blip r:embed="rId2"/>
              </a:buBlip>
              <a:tabLst>
                <a:tab pos="1524000" algn="l"/>
              </a:tabLst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728FBC"/>
                </a:solidFill>
              </a:rPr>
              <a:t>2.以個人志願序優先排組，若該組超過名額上限，則將採電腦隨機挑選。</a:t>
            </a:r>
            <a:r>
              <a:rPr sz="4200" dirty="0" smtClean="0">
                <a:solidFill>
                  <a:srgbClr val="728FBC"/>
                </a:solidFill>
              </a:rPr>
              <a:t>若前</a:t>
            </a:r>
            <a:r>
              <a:rPr lang="zh-TW" altLang="en-US" sz="4200" dirty="0" smtClean="0">
                <a:solidFill>
                  <a:srgbClr val="728FBC"/>
                </a:solidFill>
              </a:rPr>
              <a:t>十</a:t>
            </a:r>
            <a:r>
              <a:rPr sz="4200" dirty="0" err="1" smtClean="0">
                <a:solidFill>
                  <a:srgbClr val="728FBC"/>
                </a:solidFill>
              </a:rPr>
              <a:t>志願皆未被選中</a:t>
            </a:r>
            <a:r>
              <a:rPr sz="4200" dirty="0" err="1">
                <a:solidFill>
                  <a:srgbClr val="728FBC"/>
                </a:solidFill>
              </a:rPr>
              <a:t>，學校將保留調整組別之權限</a:t>
            </a:r>
            <a:r>
              <a:rPr sz="4200" dirty="0">
                <a:solidFill>
                  <a:srgbClr val="728FBC"/>
                </a:solidFill>
              </a:rPr>
              <a:t>。</a:t>
            </a:r>
          </a:p>
          <a:p>
            <a:pPr lvl="0">
              <a:buBlip>
                <a:blip r:embed="rId2"/>
              </a:buBlip>
              <a:tabLst>
                <a:tab pos="1524000" algn="l"/>
              </a:tabLst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728FBC"/>
                </a:solidFill>
              </a:rPr>
              <a:t>3.參加學校校隊或團練者，不需參加志願選填。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選組方式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 err="1">
                <a:solidFill>
                  <a:srgbClr val="728FBC"/>
                </a:solidFill>
              </a:rPr>
              <a:t>一律採網路選課，請連結本校網站:校內訊息公告</a:t>
            </a:r>
            <a:r>
              <a:rPr sz="4200" dirty="0" smtClean="0">
                <a:solidFill>
                  <a:srgbClr val="728FBC"/>
                </a:solidFill>
              </a:rPr>
              <a:t>\</a:t>
            </a:r>
            <a:r>
              <a:rPr lang="zh-TW" altLang="en-US" sz="4200" dirty="0" smtClean="0">
                <a:solidFill>
                  <a:srgbClr val="728FBC"/>
                </a:solidFill>
              </a:rPr>
              <a:t>高</a:t>
            </a:r>
            <a:r>
              <a:rPr sz="4200" dirty="0" err="1" smtClean="0">
                <a:solidFill>
                  <a:srgbClr val="728FBC"/>
                </a:solidFill>
              </a:rPr>
              <a:t>年級多元學習活動分組志願選填或網址</a:t>
            </a:r>
            <a:r>
              <a:rPr sz="4200" dirty="0">
                <a:solidFill>
                  <a:srgbClr val="728FBC"/>
                </a:solidFill>
              </a:rPr>
              <a:t>: </a:t>
            </a:r>
            <a:r>
              <a:rPr lang="en-US" sz="4000" dirty="0" smtClean="0"/>
              <a:t>https</a:t>
            </a:r>
            <a:r>
              <a:rPr lang="en-US" sz="4000" dirty="0"/>
              <a:t>://goo.gl/forms/aMEiZUnVFWzs9cng1</a:t>
            </a:r>
            <a:endParaRPr lang="en-US" sz="40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 err="1" smtClean="0">
                <a:solidFill>
                  <a:srgbClr val="728FBC"/>
                </a:solidFill>
              </a:rPr>
              <a:t>詳細課程內容請連結本校網站</a:t>
            </a:r>
            <a:r>
              <a:rPr sz="4200" dirty="0" err="1">
                <a:solidFill>
                  <a:srgbClr val="728FBC"/>
                </a:solidFill>
              </a:rPr>
              <a:t>:校內訊息公告</a:t>
            </a:r>
            <a:r>
              <a:rPr sz="4200" dirty="0" smtClean="0">
                <a:solidFill>
                  <a:srgbClr val="728FBC"/>
                </a:solidFill>
              </a:rPr>
              <a:t>\</a:t>
            </a:r>
            <a:r>
              <a:rPr lang="zh-TW" altLang="en-US" sz="4200" dirty="0" smtClean="0">
                <a:solidFill>
                  <a:srgbClr val="728FBC"/>
                </a:solidFill>
              </a:rPr>
              <a:t>高</a:t>
            </a:r>
            <a:r>
              <a:rPr sz="4200" dirty="0" err="1" smtClean="0">
                <a:solidFill>
                  <a:srgbClr val="728FBC"/>
                </a:solidFill>
              </a:rPr>
              <a:t>年級多元學習活動分組志願選填</a:t>
            </a:r>
            <a:endParaRPr sz="4200" dirty="0">
              <a:solidFill>
                <a:srgbClr val="728FBC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515151"/>
                </a:solidFill>
              </a:rPr>
              <a:t>網頁位址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518343" y="2489364"/>
            <a:ext cx="12115800" cy="65024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tabLst>
                <a:tab pos="1524000" algn="l"/>
              </a:tabLst>
            </a:pPr>
            <a:endParaRPr dirty="0"/>
          </a:p>
        </p:txBody>
      </p:sp>
      <p:pic>
        <p:nvPicPr>
          <p:cNvPr id="54" name="螢幕快照 2014-09-17 上午5.56.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343" y="2035181"/>
            <a:ext cx="9670012" cy="316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螢幕快照 2014-09-17 上午5.56.5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38" y="5122419"/>
            <a:ext cx="4774755" cy="37283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橢圓 1"/>
          <p:cNvSpPr/>
          <p:nvPr/>
        </p:nvSpPr>
        <p:spPr>
          <a:xfrm>
            <a:off x="5062240" y="1924472"/>
            <a:ext cx="1501682" cy="1041419"/>
          </a:xfrm>
          <a:prstGeom prst="ellipse">
            <a:avLst/>
          </a:prstGeom>
          <a:noFill/>
          <a:ln w="25400" cap="flat">
            <a:solidFill>
              <a:srgbClr val="FF0000">
                <a:alpha val="50000"/>
              </a:srgb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10011210" y="8405192"/>
            <a:ext cx="1471483" cy="753387"/>
          </a:xfrm>
          <a:prstGeom prst="ellipse">
            <a:avLst/>
          </a:prstGeom>
          <a:noFill/>
          <a:ln w="25400" cap="flat">
            <a:solidFill>
              <a:srgbClr val="FF0000">
                <a:alpha val="50000"/>
              </a:srgb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 dirty="0" err="1">
                <a:solidFill>
                  <a:srgbClr val="515151"/>
                </a:solidFill>
              </a:rPr>
              <a:t>網路選單</a:t>
            </a:r>
            <a:r>
              <a:rPr sz="7800" dirty="0" smtClean="0">
                <a:solidFill>
                  <a:srgbClr val="515151"/>
                </a:solidFill>
              </a:rPr>
              <a:t>（</a:t>
            </a:r>
            <a:r>
              <a:rPr lang="zh-TW" altLang="en-US" sz="7800" dirty="0" smtClean="0">
                <a:solidFill>
                  <a:srgbClr val="515151"/>
                </a:solidFill>
              </a:rPr>
              <a:t>高</a:t>
            </a:r>
            <a:r>
              <a:rPr sz="7800" dirty="0" err="1" smtClean="0">
                <a:solidFill>
                  <a:srgbClr val="515151"/>
                </a:solidFill>
              </a:rPr>
              <a:t>年級組</a:t>
            </a:r>
            <a:r>
              <a:rPr sz="7800" dirty="0">
                <a:solidFill>
                  <a:srgbClr val="515151"/>
                </a:solidFill>
              </a:rPr>
              <a:t>）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44" y="1924472"/>
            <a:ext cx="8424936" cy="74888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 dirty="0" err="1">
                <a:solidFill>
                  <a:srgbClr val="515151"/>
                </a:solidFill>
              </a:rPr>
              <a:t>網路選單</a:t>
            </a:r>
            <a:r>
              <a:rPr sz="7800" dirty="0" smtClean="0">
                <a:solidFill>
                  <a:srgbClr val="515151"/>
                </a:solidFill>
              </a:rPr>
              <a:t>（</a:t>
            </a:r>
            <a:r>
              <a:rPr lang="zh-TW" altLang="en-US" sz="7800" dirty="0" smtClean="0">
                <a:solidFill>
                  <a:srgbClr val="515151"/>
                </a:solidFill>
              </a:rPr>
              <a:t>高</a:t>
            </a:r>
            <a:r>
              <a:rPr sz="7800" dirty="0" err="1" smtClean="0">
                <a:solidFill>
                  <a:srgbClr val="515151"/>
                </a:solidFill>
              </a:rPr>
              <a:t>年級組</a:t>
            </a:r>
            <a:r>
              <a:rPr sz="7800" dirty="0">
                <a:solidFill>
                  <a:srgbClr val="515151"/>
                </a:solidFill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28" y="1852464"/>
            <a:ext cx="7776864" cy="75608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TW" altLang="en-US" sz="7800" dirty="0" smtClean="0">
                <a:solidFill>
                  <a:srgbClr val="515151"/>
                </a:solidFill>
              </a:rPr>
              <a:t>組別內容</a:t>
            </a:r>
            <a:endParaRPr sz="7800" dirty="0">
              <a:solidFill>
                <a:srgbClr val="515151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459757"/>
              </p:ext>
            </p:extLst>
          </p:nvPr>
        </p:nvGraphicFramePr>
        <p:xfrm>
          <a:off x="453728" y="3292624"/>
          <a:ext cx="11449272" cy="44975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4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0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7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13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59" marR="61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組數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59" marR="61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分組名稱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59" marR="61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59" marR="61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59" marR="61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附註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59" marR="6115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238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音樂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59" marR="61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59" marR="61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口琴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認識口琴、口琴音樂介紹、基礎樂理。課程內容包瑪麗的小羊、 小星星、小蜜蜂、喔蘇珊娜、百花進行曲、小毛驢、快樂頌等。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口琴與課本是課程必備的，口琴可自行準備合乎規格之口琴，也可請老師可代購。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整套訂購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1100</a:t>
                      </a: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元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(C</a:t>
                      </a: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大調複音口琴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+</a:t>
                      </a: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教材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+</a:t>
                      </a: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口琴清潔保養液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+</a:t>
                      </a:r>
                      <a:r>
                        <a:rPr lang="zh-TW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多把口琴專用提袋</a:t>
                      </a:r>
                      <a:r>
                        <a:rPr lang="en-US" sz="1400" kern="100" spc="-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59" marR="61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打擊樂手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本課程把運動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疊杯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跟音樂節奏做結合，藉由團體課程，使節奏課程好玩又有趣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自備疊杯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79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美術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59" marR="61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59" marR="61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友善藝術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創意美術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本學期課程將淺顯易懂的方式來介紹藝術，除了基本紙材、顏料和工具之外，同時也將使用豐富的媒材， 如生活中唾手可得的物件， 膠帶、石頭、報紙、玻璃罐等等，進行一系列有趣的創作，以此激發每一位孩子腦中滿滿的創意。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自備蠟筆、白膠、剪刀、保麗龍膠、美工刀、上色工具、壓克力顏料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材料費</a:t>
                      </a: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900</a:t>
                      </a:r>
                      <a:r>
                        <a:rPr lang="zh-TW" altLang="en-US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元</a:t>
                      </a: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學期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59" marR="61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卡通創意捏捏樂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25</a:t>
                      </a:r>
                      <a:endParaRPr lang="zh-TW" sz="14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以流行的卡通造型動植物為主，透過雙手的揉、抓、戳、壓、捏、擠、拍、打、貼、分等技巧，啟發獨一無二的創造力。課程內容包含蛋黃哥留言板、聖誕彩燈等。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spc="-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材料費</a:t>
                      </a:r>
                      <a:r>
                        <a:rPr lang="en-US" altLang="zh-TW" sz="1400" kern="100" spc="-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1200</a:t>
                      </a:r>
                      <a:r>
                        <a:rPr lang="zh-TW" altLang="en-US" sz="1400" kern="100" spc="-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元</a:t>
                      </a:r>
                      <a:r>
                        <a:rPr lang="en-US" altLang="zh-TW" sz="1400" kern="100" spc="-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1400" kern="100" spc="-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學期</a:t>
                      </a:r>
                      <a:endParaRPr lang="zh-TW" sz="14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BC8F4B"/>
      </a:dk1>
      <a:lt1>
        <a:srgbClr val="728FB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AA9F0">
            <a:alpha val="50000"/>
          </a:srgbClr>
        </a:solidFill>
        <a:ln w="25400" cap="flat">
          <a:solidFill>
            <a:srgbClr val="728FBC">
              <a:alpha val="50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728FBC">
              <a:alpha val="50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728FBC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AA9F0">
            <a:alpha val="50000"/>
          </a:srgbClr>
        </a:solidFill>
        <a:ln w="25400" cap="flat">
          <a:solidFill>
            <a:srgbClr val="728FBC">
              <a:alpha val="50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728FBC">
              <a:alpha val="50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728FBC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1224</Words>
  <Application>Microsoft Office PowerPoint</Application>
  <PresentationFormat>自訂</PresentationFormat>
  <Paragraphs>165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Herculanum</vt:lpstr>
      <vt:lpstr>Lucida Grande</vt:lpstr>
      <vt:lpstr>Wawati TC Regular</vt:lpstr>
      <vt:lpstr>微軟正黑體</vt:lpstr>
      <vt:lpstr>新細明體</vt:lpstr>
      <vt:lpstr>標楷體</vt:lpstr>
      <vt:lpstr>Calibri</vt:lpstr>
      <vt:lpstr>Palatino</vt:lpstr>
      <vt:lpstr>Times New Roman</vt:lpstr>
      <vt:lpstr>White</vt:lpstr>
      <vt:lpstr>再興小學多元學習活動 選組說明（高年級組）</vt:lpstr>
      <vt:lpstr>授課方式</vt:lpstr>
      <vt:lpstr>選組時間</vt:lpstr>
      <vt:lpstr>選組規則</vt:lpstr>
      <vt:lpstr>選組方式</vt:lpstr>
      <vt:lpstr>網頁位址</vt:lpstr>
      <vt:lpstr>網路選單（高年級組）</vt:lpstr>
      <vt:lpstr>網路選單（高年級組）</vt:lpstr>
      <vt:lpstr>組別內容</vt:lpstr>
      <vt:lpstr>組別內容</vt:lpstr>
      <vt:lpstr>組別內容</vt:lpstr>
      <vt:lpstr>選組注意事項</vt:lpstr>
      <vt:lpstr>作業期程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再興小學多元學習活動 選組說明（中年級組）</dc:title>
  <dc:creator>蔡文瑜(Stacy)</dc:creator>
  <cp:lastModifiedBy>謝發銓</cp:lastModifiedBy>
  <cp:revision>27</cp:revision>
  <dcterms:modified xsi:type="dcterms:W3CDTF">2018-09-03T09:16:41Z</dcterms:modified>
</cp:coreProperties>
</file>