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71" r:id="rId3"/>
    <p:sldId id="272" r:id="rId4"/>
    <p:sldId id="280" r:id="rId5"/>
    <p:sldId id="281" r:id="rId6"/>
    <p:sldId id="273" r:id="rId7"/>
    <p:sldId id="274" r:id="rId8"/>
    <p:sldId id="275" r:id="rId9"/>
    <p:sldId id="276" r:id="rId10"/>
    <p:sldId id="277" r:id="rId11"/>
    <p:sldId id="269" r:id="rId12"/>
    <p:sldId id="270" r:id="rId13"/>
    <p:sldId id="266" r:id="rId14"/>
    <p:sldId id="267" r:id="rId15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22899B-ED77-43BE-AC7B-B19648671101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6C8094-1599-4B8A-966D-869EEC458E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sidepark.taipei.gov.tw/RiverPark/Content.aspx?iID=25" TargetMode="External"/><Relationship Id="rId2" Type="http://schemas.openxmlformats.org/officeDocument/2006/relationships/hyperlink" Target="http://www.riversidepark.taipei.gov.tw/RiverPark/Content.aspx?iID=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versidepark.taipei.gov.tw/RiverPark/Content.aspx?iID=16" TargetMode="External"/><Relationship Id="rId5" Type="http://schemas.openxmlformats.org/officeDocument/2006/relationships/hyperlink" Target="http://www.riversidepark.taipei.gov.tw/RiverPark/Content.aspx?iID=21" TargetMode="External"/><Relationship Id="rId4" Type="http://schemas.openxmlformats.org/officeDocument/2006/relationships/hyperlink" Target="http://www.riversidepark.taipei.gov.tw/RiverPark/Content.aspx?iID=2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674" y="260648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104" y="908720"/>
            <a:ext cx="8496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臺北市政府</a:t>
            </a:r>
            <a:r>
              <a:rPr lang="en-US" altLang="zh-TW" sz="4400" b="1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105</a:t>
            </a:r>
            <a:r>
              <a:rPr lang="zh-TW" altLang="zh-TW" sz="4400" b="1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年度加強水域</a:t>
            </a:r>
            <a:r>
              <a:rPr lang="zh-TW" altLang="zh-TW" sz="4400" b="1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安全</a:t>
            </a:r>
            <a:endParaRPr lang="en-US" altLang="zh-TW" sz="4400" b="1" cap="all" dirty="0" smtClean="0">
              <a:solidFill>
                <a:srgbClr val="000000"/>
              </a:solidFill>
              <a:latin typeface="Franklin Gothic Medium"/>
              <a:ea typeface="微軟正黑體"/>
              <a:cs typeface="+mj-cs"/>
            </a:endParaRPr>
          </a:p>
          <a:p>
            <a:pPr algn="ctr"/>
            <a:r>
              <a:rPr lang="en-US" altLang="zh-TW" sz="4400" b="1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        </a:t>
            </a:r>
            <a:r>
              <a:rPr lang="zh-TW" altLang="zh-TW" sz="4400" b="1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暨</a:t>
            </a:r>
            <a:r>
              <a:rPr lang="zh-TW" altLang="zh-TW" sz="4400" b="1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防</a:t>
            </a:r>
            <a:r>
              <a:rPr lang="zh-TW" altLang="zh-TW" sz="4400" b="1" cap="all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溺</a:t>
            </a:r>
            <a:r>
              <a:rPr lang="zh-TW" altLang="zh-TW" sz="4400" b="1" cap="all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措施</a:t>
            </a:r>
            <a:r>
              <a:rPr lang="zh-TW" altLang="en-US" sz="4400" b="1" cap="all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宣導</a:t>
            </a:r>
            <a:r>
              <a:rPr lang="zh-TW" altLang="zh-TW" sz="44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/>
            </a:r>
            <a:br>
              <a:rPr lang="zh-TW" altLang="zh-TW" sz="44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91002"/>
            <a:ext cx="4174624" cy="3263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b="12199"/>
          <a:stretch/>
        </p:blipFill>
        <p:spPr>
          <a:xfrm>
            <a:off x="539552" y="2610541"/>
            <a:ext cx="4545370" cy="31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85974" cy="42484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1931"/>
            <a:ext cx="4641676" cy="47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0138"/>
            <a:ext cx="8928992" cy="564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zh-TW" altLang="en-US" b="1" dirty="0"/>
              <a:t>教育部體育</a:t>
            </a:r>
            <a:r>
              <a:rPr lang="zh-TW" altLang="en-US" b="1" dirty="0" smtClean="0"/>
              <a:t>署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防溺十招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470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pPr algn="ctr"/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zh-TW" altLang="en-US" b="1" dirty="0"/>
              <a:t>教育部體育</a:t>
            </a:r>
            <a:r>
              <a:rPr lang="zh-TW" altLang="en-US" b="1" dirty="0" smtClean="0"/>
              <a:t>署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救溺五步</a:t>
            </a:r>
            <a:endParaRPr lang="zh-TW" alt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000"/>
            <a:ext cx="8928992" cy="559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681739"/>
              </p:ext>
            </p:extLst>
          </p:nvPr>
        </p:nvGraphicFramePr>
        <p:xfrm>
          <a:off x="251520" y="908720"/>
          <a:ext cx="8640960" cy="580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79"/>
                <a:gridCol w="1008113"/>
                <a:gridCol w="1584176"/>
                <a:gridCol w="1152128"/>
                <a:gridCol w="720080"/>
                <a:gridCol w="936104"/>
                <a:gridCol w="1728192"/>
                <a:gridCol w="792088"/>
              </a:tblGrid>
              <a:tr h="27915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 smtClean="0">
                          <a:effectLst/>
                        </a:rPr>
                        <a:t>項次 </a:t>
                      </a:r>
                      <a:endParaRPr lang="zh-TW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effectLst/>
                        </a:rPr>
                        <a:t>行政區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effectLst/>
                        </a:rPr>
                        <a:t>易溺水地點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</a:rPr>
                        <a:t>管理</a:t>
                      </a:r>
                      <a:r>
                        <a:rPr lang="en-US" sz="1400" b="1">
                          <a:effectLst/>
                        </a:rPr>
                        <a:t/>
                      </a:r>
                      <a:br>
                        <a:rPr lang="en-US" sz="1400" b="1">
                          <a:effectLst/>
                        </a:rPr>
                      </a:br>
                      <a:r>
                        <a:rPr lang="zh-TW" sz="1400" b="1">
                          <a:effectLst/>
                        </a:rPr>
                        <a:t>單位</a:t>
                      </a:r>
                      <a:endParaRPr lang="zh-TW" sz="1400" b="1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</a:rPr>
                        <a:t>項次</a:t>
                      </a:r>
                      <a:endParaRPr lang="zh-TW" sz="1400" b="1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</a:rPr>
                        <a:t>行政區</a:t>
                      </a:r>
                      <a:endParaRPr lang="zh-TW" sz="1400" b="1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</a:rPr>
                        <a:t>易溺水地點</a:t>
                      </a:r>
                      <a:endParaRPr lang="zh-TW" sz="1400" b="1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</a:rPr>
                        <a:t>管理</a:t>
                      </a:r>
                      <a:r>
                        <a:rPr lang="en-US" sz="1400" b="1">
                          <a:effectLst/>
                        </a:rPr>
                        <a:t/>
                      </a:r>
                      <a:br>
                        <a:rPr lang="en-US" sz="1400" b="1">
                          <a:effectLst/>
                        </a:rPr>
                      </a:br>
                      <a:r>
                        <a:rPr lang="zh-TW" sz="1400" b="1">
                          <a:effectLst/>
                        </a:rPr>
                        <a:t>單位</a:t>
                      </a:r>
                      <a:endParaRPr lang="zh-TW" sz="1400" b="1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中正區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古亭河濱公園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內湖區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成美右岸河濱公園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萬華區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龍山河濱公園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內湖區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南湖右岸河濱公園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萬華區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雙園河濱公園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內湖區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彩虹河濱公園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萬華區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華中河濱公園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內湖區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大湖公園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公園處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924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萬華區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馬場町河濱公園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內湖區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碧湖公園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公園處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萬華區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中正河濱公園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內湖區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大溝溪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大地處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文山區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景美河濱公園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內湖區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內溝溪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大地處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文山區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萬壽溪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大地處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大同區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延平河濱公園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924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大安區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 smtClean="0">
                          <a:solidFill>
                            <a:schemeClr val="tx1"/>
                          </a:solidFill>
                          <a:effectLst/>
                        </a:rPr>
                        <a:t>臺灣大學醉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月湖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 smtClean="0">
                          <a:solidFill>
                            <a:schemeClr val="tx1"/>
                          </a:solidFill>
                          <a:effectLst/>
                        </a:rPr>
                        <a:t>臺灣大學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士林區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雙溪河濱公園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 </a:t>
                      </a:r>
                      <a:endParaRPr lang="zh-TW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924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南港區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南湖左岸河濱公園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士林區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百齡左岸河濱公園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南港區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南港公園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公園處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士林區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百齡右岸河濱公園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中山區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迎風河濱公園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士林區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外雙溪楓林橋段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中山區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圓山河濱公園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士林區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外雙溪碧溪橋段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中山區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大佳河濱公園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北投區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sng" dirty="0" err="1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關渡水岸公園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7872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中山區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美堤河濱公園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北投區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河雙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號河濱公園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924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16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松山區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effectLst/>
                        </a:rPr>
                        <a:t>成美左岸河濱公園</a:t>
                      </a:r>
                      <a:endParaRPr lang="zh-TW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水利處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北投區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竹子湖溪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effectLst/>
                        </a:rPr>
                        <a:t>陽管處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  <a:tr h="1810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17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</a:rPr>
                        <a:t>松山區</a:t>
                      </a:r>
                      <a:endParaRPr lang="zh-TW" sz="1400" b="1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</a:rPr>
                        <a:t>觀山河濱公園</a:t>
                      </a:r>
                      <a:endParaRPr lang="zh-TW" sz="1400" b="1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effectLst/>
                        </a:rPr>
                        <a:t>水利處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zh-TW" sz="1400" b="1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28386" marR="28386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7664" y="332656"/>
            <a:ext cx="55446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本市易溺水地點一覽表</a:t>
            </a:r>
            <a:endParaRPr kumimoji="1" lang="zh-TW" altLang="zh-TW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541219"/>
            <a:ext cx="86052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註：本表所列地點，係本市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101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年至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104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年曾發生溺水案件、遊客眾多或易生危險之水域，惟任何水域皆存在風險，從事水上活動務必注意安全。</a:t>
            </a:r>
            <a:r>
              <a:rPr kumimoji="1" lang="zh-TW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8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7624" y="3501008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讓</a:t>
            </a: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大家一起動</a:t>
            </a: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起來 </a:t>
            </a:r>
            <a:r>
              <a:rPr lang="en-US" altLang="zh-TW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~</a:t>
            </a:r>
          </a:p>
          <a:p>
            <a:pPr algn="ctr"/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3170020"/>
            <a:ext cx="792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5400" b="1" cap="all" dirty="0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~</a:t>
            </a:r>
          </a:p>
          <a:p>
            <a:pPr lvl="0" algn="ctr"/>
            <a:endParaRPr lang="en-US" altLang="zh-TW" sz="5400" b="1" cap="all" dirty="0">
              <a:ln w="9000" cmpd="sng">
                <a:solidFill>
                  <a:srgbClr val="7C984A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7C984A">
                      <a:shade val="20000"/>
                      <a:satMod val="245000"/>
                    </a:srgbClr>
                  </a:gs>
                  <a:gs pos="43000">
                    <a:srgbClr val="7C984A">
                      <a:satMod val="255000"/>
                    </a:srgbClr>
                  </a:gs>
                  <a:gs pos="48000">
                    <a:srgbClr val="7C984A">
                      <a:shade val="85000"/>
                      <a:satMod val="255000"/>
                    </a:srgbClr>
                  </a:gs>
                  <a:gs pos="100000">
                    <a:srgbClr val="7C984A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1" descr="http://photo.pchome.com.tw/s14/h/u/hungder3694650/book67/p13093108073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2" descr="http://photo.pchome.com.tw/s14/h/u/hungder3694650/book67/p130931080734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124744"/>
            <a:ext cx="5868652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93244" cy="501396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想想看，這些自救方式你都會了嗎？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90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618589" cy="396044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請遵守以下守則以保護安全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197176" cy="43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" y="0"/>
            <a:ext cx="5351053" cy="388843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303932"/>
            <a:ext cx="4860032" cy="34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" y="116632"/>
            <a:ext cx="4559911" cy="448391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9445"/>
            <a:ext cx="4572000" cy="48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19" y="2029028"/>
            <a:ext cx="4278725" cy="479925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68"/>
            <a:ext cx="4604707" cy="40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89177" cy="437133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3376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33193" cy="4494197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1345"/>
            <a:ext cx="4521657" cy="43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41152" cy="45365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22590"/>
            <a:ext cx="4485208" cy="50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32154</TotalTime>
  <Words>329</Words>
  <Application>Microsoft Office PowerPoint</Application>
  <PresentationFormat>如螢幕大小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波形</vt:lpstr>
      <vt:lpstr> </vt:lpstr>
      <vt:lpstr>想想看，這些自救方式你都會了嗎？</vt:lpstr>
      <vt:lpstr>請遵守以下守則以保護安全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教育部體育署:防溺十招</vt:lpstr>
      <vt:lpstr>教育部體育署:救溺五步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廖君維</dc:creator>
  <cp:lastModifiedBy>李信興</cp:lastModifiedBy>
  <cp:revision>42</cp:revision>
  <cp:lastPrinted>2016-03-29T01:20:24Z</cp:lastPrinted>
  <dcterms:created xsi:type="dcterms:W3CDTF">2016-01-14T07:47:07Z</dcterms:created>
  <dcterms:modified xsi:type="dcterms:W3CDTF">2016-06-23T05:57:30Z</dcterms:modified>
</cp:coreProperties>
</file>